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81" r:id="rId6"/>
    <p:sldId id="280" r:id="rId7"/>
    <p:sldId id="282" r:id="rId8"/>
    <p:sldId id="283" r:id="rId9"/>
    <p:sldId id="284" r:id="rId10"/>
    <p:sldId id="260" r:id="rId11"/>
    <p:sldId id="274" r:id="rId12"/>
    <p:sldId id="275" r:id="rId13"/>
    <p:sldId id="276" r:id="rId14"/>
    <p:sldId id="264" r:id="rId15"/>
    <p:sldId id="265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66"/>
    <a:srgbClr val="660033"/>
    <a:srgbClr val="FFFF66"/>
    <a:srgbClr val="990000"/>
    <a:srgbClr val="FFCC00"/>
    <a:srgbClr val="0099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55" autoAdjust="0"/>
    <p:restoredTop sz="99522" autoAdjust="0"/>
  </p:normalViewPr>
  <p:slideViewPr>
    <p:cSldViewPr>
      <p:cViewPr>
        <p:scale>
          <a:sx n="100" d="100"/>
          <a:sy n="100" d="100"/>
        </p:scale>
        <p:origin x="-25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E7ADEB-F8CC-4A01-AE12-C84DE28E2CEF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2700EA-6B45-4BC6-AD16-A3C728580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rt.laoney.ru/art-blog/item/19-risunok-i-zhivopis/97-posledovatelnost-raboty-nad-natyurmorto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В. Хеда «Натюрморт с позолоченным кубком»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AF18F4-E18D-4FD2-B501-E707E4F28D9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Японская нэцке «Рисующий мальчик»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1C970-D6E2-41D8-98C2-C00830F775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1EE478-249A-4F73-AA64-B4223B046B3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73B406-883A-4968-B66C-A783A690A98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hlinkClick r:id="rId3"/>
              </a:rPr>
              <a:t>http://art.laoney.ru/art-blog/item/19-risunok-i-zhivopis/97-posledovatelnost-raboty-nad-natyurmortom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4533C-1DC6-42AA-840C-0FFEC31E5F8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F158-AC97-495E-821C-834BDE0F109A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48D7-C203-411E-BB0D-8CBB94F62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9FA6E-6A80-40AD-B048-9EC875E255F3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CC62-812A-4DAD-804E-A9B555BB9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0ADE0-1501-4EED-B579-4E4DED331362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CD696-315E-4733-BC48-37DEEA413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1886-827B-45D5-8CA3-3CCC24A41115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A8EA-D6FE-47D7-BB1C-16934096A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5993E-EBB1-4818-B7A1-A1A5B3A47DF0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DF4C-5A06-4F98-991D-59367901F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42F0-F1A0-4579-B18F-D43606C3A0A6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B39DA-E687-4D59-9CB7-B0D2986E0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25007-E410-4FF4-AEDD-90A87C78D9ED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7670-DDE0-43C3-9EF4-7446475E6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206C6-2ACD-46A8-8EFA-66B3AFDA1F94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F7F39-5967-4C7F-8AD0-D0EC96632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A626B-2A60-41A3-A412-AAB6AE77DEA4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22F99-883D-4471-B8A1-A3F940345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E6D90-F0B7-4389-9FA3-A9CEF0E87A33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06E8-3785-4B31-BE9C-47E0CC2F0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0C86E-EBEE-457B-9F5A-B463E0C4047E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3537A-8704-4BEC-BF65-025E3C0F6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61E6AA-17F8-4920-AFCB-A58E5E4C19D0}" type="datetimeFigureOut">
              <a:rPr lang="ru-RU"/>
              <a:pPr>
                <a:defRPr/>
              </a:pPr>
              <a:t>05.09.2013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16DC4B-A405-48D3-9878-AB8676B68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FF66"/>
                </a:solidFill>
                <a:effectLst/>
              </a:rPr>
              <a:t>Жанры живописи. Натюрморт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243513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1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116638" y="6019800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2013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0" name="Picture 5" descr="sov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C:\Users\msi\Downloads\хеда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2813" y="1131888"/>
            <a:ext cx="52355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68313" y="476250"/>
            <a:ext cx="8135937" cy="6121400"/>
          </a:xfrm>
          <a:prstGeom prst="wedgeRoundRectCallout">
            <a:avLst>
              <a:gd name="adj1" fmla="val -19650"/>
              <a:gd name="adj2" fmla="val 49856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3200" b="1" dirty="0">
                <a:solidFill>
                  <a:schemeClr val="tx2">
                    <a:lumMod val="25000"/>
                  </a:schemeClr>
                </a:solidFill>
              </a:rPr>
              <a:t>Рассмотрите натюрморты и ответьте на вопросы:</a:t>
            </a:r>
            <a:endParaRPr lang="ru-RU" sz="3200" b="1" dirty="0">
              <a:solidFill>
                <a:schemeClr val="tx2">
                  <a:lumMod val="25000"/>
                </a:schemeClr>
              </a:solidFill>
            </a:endParaRPr>
          </a:p>
          <a:p>
            <a:pPr algn="just">
              <a:defRPr/>
            </a:pPr>
            <a:r>
              <a:rPr lang="ru-RU" sz="3200" b="1" dirty="0">
                <a:solidFill>
                  <a:schemeClr val="tx2">
                    <a:lumMod val="25000"/>
                  </a:schemeClr>
                </a:solidFill>
              </a:rPr>
              <a:t>– Чем тебе нравится этот натюрморт? Как ты думаешь, что привлекло внимание художника?</a:t>
            </a:r>
          </a:p>
          <a:p>
            <a:pPr algn="just">
              <a:defRPr/>
            </a:pPr>
            <a:r>
              <a:rPr lang="ru-RU" sz="3200" b="1" dirty="0">
                <a:solidFill>
                  <a:schemeClr val="tx2">
                    <a:lumMod val="25000"/>
                  </a:schemeClr>
                </a:solidFill>
              </a:rPr>
              <a:t>– Какие цвета и колорит использовал художник? </a:t>
            </a:r>
          </a:p>
          <a:p>
            <a:pPr algn="just">
              <a:defRPr/>
            </a:pPr>
            <a:r>
              <a:rPr lang="ru-RU" sz="3200" b="1" dirty="0">
                <a:solidFill>
                  <a:schemeClr val="tx2">
                    <a:lumMod val="25000"/>
                  </a:schemeClr>
                </a:solidFill>
              </a:rPr>
              <a:t>– Чем отличается натюрморт от других жанров?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0" y="0"/>
            <a:ext cx="9144000" cy="1101725"/>
          </a:xfrm>
          <a:prstGeom prst="wedgeEllipseCallout">
            <a:avLst>
              <a:gd name="adj1" fmla="val -14331"/>
              <a:gd name="adj2" fmla="val 4608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990000"/>
                </a:solidFill>
              </a:rPr>
              <a:t>В. </a:t>
            </a:r>
            <a:r>
              <a:rPr lang="ru-RU" sz="2800" b="1" dirty="0" err="1">
                <a:solidFill>
                  <a:srgbClr val="990000"/>
                </a:solidFill>
              </a:rPr>
              <a:t>Хеда</a:t>
            </a:r>
            <a:r>
              <a:rPr lang="ru-RU" sz="2800" b="1" dirty="0">
                <a:solidFill>
                  <a:srgbClr val="990000"/>
                </a:solidFill>
              </a:rPr>
              <a:t> «Натюрморт с золотым кубком»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msi\Downloads\картинки\хед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1101725"/>
            <a:ext cx="755967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0" y="0"/>
            <a:ext cx="9144000" cy="981075"/>
          </a:xfrm>
          <a:prstGeom prst="wedgeEllipseCallout">
            <a:avLst>
              <a:gd name="adj1" fmla="val -14331"/>
              <a:gd name="adj2" fmla="val 4608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990000"/>
                </a:solidFill>
              </a:rPr>
              <a:t>М. Ларионов «Рыбы при закате»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msi\Downloads\картинки\ларион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0" y="1196975"/>
            <a:ext cx="559117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0" y="0"/>
            <a:ext cx="9144000" cy="1209675"/>
          </a:xfrm>
          <a:prstGeom prst="wedgeEllipseCallout">
            <a:avLst>
              <a:gd name="adj1" fmla="val -14331"/>
              <a:gd name="adj2" fmla="val 4608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990000"/>
                </a:solidFill>
              </a:rPr>
              <a:t>П. Кузнецов «Цветы в мастерской профессора живописи»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si\Downloads\картинки\цветы в ма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209675"/>
            <a:ext cx="432117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>
              <a:solidFill>
                <a:srgbClr val="FFFF66"/>
              </a:solidFill>
            </a:endParaRPr>
          </a:p>
        </p:txBody>
      </p:sp>
      <p:sp>
        <p:nvSpPr>
          <p:cNvPr id="3174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276872"/>
            <a:ext cx="8640960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660033"/>
                </a:solidFill>
              </a:rPr>
              <a:t>Почему в живописи так много жанров?</a:t>
            </a:r>
            <a:endParaRPr lang="ru-RU" sz="36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Продуктивное задание 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2770" name="Текст 2"/>
          <p:cNvSpPr>
            <a:spLocks noGrp="1"/>
          </p:cNvSpPr>
          <p:nvPr>
            <p:ph type="body" idx="1"/>
          </p:nvPr>
        </p:nvSpPr>
        <p:spPr>
          <a:xfrm>
            <a:off x="0" y="1196975"/>
            <a:ext cx="9144000" cy="54721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95288" y="260350"/>
            <a:ext cx="8424862" cy="1439863"/>
          </a:xfrm>
          <a:prstGeom prst="wedgeRoundRectCallout">
            <a:avLst>
              <a:gd name="adj1" fmla="val -20833"/>
              <a:gd name="adj2" fmla="val 4913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25000"/>
                  </a:schemeClr>
                </a:solidFill>
              </a:rPr>
              <a:t>Напишите в альбоме натюрморт с натуры или по представлению, руководствуясь схемой. </a:t>
            </a:r>
          </a:p>
        </p:txBody>
      </p:sp>
      <p:pic>
        <p:nvPicPr>
          <p:cNvPr id="2050" name="Picture 2" descr="C:\Users\msi\Downloads\картинки\натюр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3" y="1890713"/>
            <a:ext cx="9139238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Рефлексия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FFCC00"/>
                </a:solidFill>
              </a:rPr>
              <a:t>Оцените свою работу на уроке: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0066"/>
                </a:solidFill>
              </a:rPr>
              <a:t>– Что тебе нужно было сделать?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0066"/>
                </a:solidFill>
              </a:rPr>
              <a:t>– Ты выполнил работу?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0066"/>
                </a:solidFill>
              </a:rPr>
              <a:t>– Ты выполнил работу самостоятельно или с помощью? </a:t>
            </a:r>
            <a:r>
              <a:rPr lang="en-US" sz="3700" b="1" smtClean="0">
                <a:solidFill>
                  <a:srgbClr val="000066"/>
                </a:solidFill>
              </a:rPr>
              <a:t>     </a:t>
            </a:r>
            <a:r>
              <a:rPr lang="ru-RU" sz="3700" b="1" smtClean="0">
                <a:solidFill>
                  <a:srgbClr val="000066"/>
                </a:solidFill>
              </a:rPr>
              <a:t>С чьей? 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0066"/>
                </a:solidFill>
              </a:rPr>
              <a:t>– Что бы ты хотел изменить в своей работе?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0066"/>
                </a:solidFill>
              </a:rPr>
              <a:t>– Как бы ты оценил свою работу?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5842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268760"/>
            <a:ext cx="8712968" cy="52565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000066"/>
                </a:solidFill>
              </a:rPr>
              <a:t>1. Доделать натюрморт (прописать детали). Оформить рисунок в паспарту.</a:t>
            </a:r>
          </a:p>
          <a:p>
            <a:pPr>
              <a:defRPr/>
            </a:pPr>
            <a:r>
              <a:rPr lang="ru-RU" sz="3600" b="1" dirty="0">
                <a:solidFill>
                  <a:srgbClr val="000066"/>
                </a:solidFill>
              </a:rPr>
              <a:t>2. </a:t>
            </a:r>
            <a:r>
              <a:rPr lang="ru-RU" sz="3600" b="1">
                <a:solidFill>
                  <a:srgbClr val="000066"/>
                </a:solidFill>
              </a:rPr>
              <a:t>Принести </a:t>
            </a:r>
            <a:r>
              <a:rPr lang="ru-RU" sz="3600" b="1">
                <a:solidFill>
                  <a:srgbClr val="000066"/>
                </a:solidFill>
              </a:rPr>
              <a:t>рабочую </a:t>
            </a:r>
            <a:r>
              <a:rPr lang="ru-RU" sz="3600" b="1" dirty="0">
                <a:solidFill>
                  <a:srgbClr val="000066"/>
                </a:solidFill>
              </a:rPr>
              <a:t>тетрадь, альбом, карандаш, краски (по выбору учителя: акварель, гуашь</a:t>
            </a:r>
            <a:r>
              <a:rPr lang="ru-RU" sz="3600" b="1" dirty="0">
                <a:solidFill>
                  <a:srgbClr val="000066"/>
                </a:solidFill>
              </a:rPr>
              <a:t>).</a:t>
            </a:r>
            <a:endParaRPr lang="ru-RU" sz="36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8145463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Picture 2" descr="C:\Users\msi\Downloads\картинки\рисующий мальч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96850"/>
            <a:ext cx="7129462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467544" y="332657"/>
            <a:ext cx="4752528" cy="1152128"/>
          </a:xfrm>
          <a:prstGeom prst="wedgeEllipseCallout">
            <a:avLst>
              <a:gd name="adj1" fmla="val 749"/>
              <a:gd name="adj2" fmla="val 47370"/>
            </a:avLst>
          </a:prstGeom>
        </p:spPr>
        <p:style>
          <a:lnRef idx="0">
            <a:schemeClr val="accent1"/>
          </a:lnRef>
          <a:fillRef idx="1002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Мастер портрета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3779912" y="2573288"/>
            <a:ext cx="5112568" cy="1647800"/>
          </a:xfrm>
          <a:prstGeom prst="wedgeEllipseCallout">
            <a:avLst>
              <a:gd name="adj1" fmla="val 11104"/>
              <a:gd name="adj2" fmla="val 47370"/>
            </a:avLst>
          </a:prstGeom>
        </p:spPr>
        <p:style>
          <a:lnRef idx="0">
            <a:schemeClr val="accent1"/>
          </a:lnRef>
          <a:fillRef idx="1002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Мастер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исторического жанра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0" y="3645024"/>
            <a:ext cx="5940152" cy="1440160"/>
          </a:xfrm>
          <a:prstGeom prst="wedgeEllipseCallout">
            <a:avLst>
              <a:gd name="adj1" fmla="val 8655"/>
              <a:gd name="adj2" fmla="val 45281"/>
            </a:avLst>
          </a:prstGeom>
        </p:spPr>
        <p:style>
          <a:lnRef idx="0">
            <a:schemeClr val="accent1"/>
          </a:lnRef>
          <a:fillRef idx="1002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324043"/>
                </a:solidFill>
              </a:rPr>
              <a:t>Мастер анималистическо</a:t>
            </a:r>
            <a:r>
              <a:rPr lang="en-US" sz="3200" b="1">
                <a:solidFill>
                  <a:srgbClr val="324043"/>
                </a:solidFill>
              </a:rPr>
              <a:t>-</a:t>
            </a:r>
            <a:r>
              <a:rPr lang="ru-RU" sz="3200" b="1">
                <a:solidFill>
                  <a:srgbClr val="324043"/>
                </a:solidFill>
              </a:rPr>
              <a:t>го жанра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4391472" y="4509120"/>
            <a:ext cx="4752528" cy="1440160"/>
          </a:xfrm>
          <a:prstGeom prst="wedgeEllipseCallout">
            <a:avLst>
              <a:gd name="adj1" fmla="val 6319"/>
              <a:gd name="adj2" fmla="val 47370"/>
            </a:avLst>
          </a:prstGeom>
        </p:spPr>
        <p:style>
          <a:lnRef idx="0">
            <a:schemeClr val="accent1"/>
          </a:lnRef>
          <a:fillRef idx="1002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25000"/>
                  </a:schemeClr>
                </a:solidFill>
              </a:rPr>
              <a:t>Мастер </a:t>
            </a:r>
            <a:r>
              <a:rPr lang="ru-RU" sz="3200" b="1" dirty="0">
                <a:solidFill>
                  <a:schemeClr val="tx2">
                    <a:lumMod val="25000"/>
                  </a:schemeClr>
                </a:solidFill>
              </a:rPr>
              <a:t>бытового жанра</a:t>
            </a:r>
            <a:endParaRPr lang="ru-RU" sz="32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179512" y="5162078"/>
            <a:ext cx="5019945" cy="1484784"/>
          </a:xfrm>
          <a:prstGeom prst="wedgeEllipseCallout">
            <a:avLst>
              <a:gd name="adj1" fmla="val 16088"/>
              <a:gd name="adj2" fmla="val 47370"/>
            </a:avLst>
          </a:prstGeom>
        </p:spPr>
        <p:style>
          <a:lnRef idx="0">
            <a:schemeClr val="accent1"/>
          </a:lnRef>
          <a:fillRef idx="1002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Мастер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батального жанра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391472" y="908721"/>
            <a:ext cx="4752528" cy="1512167"/>
          </a:xfrm>
          <a:prstGeom prst="wedgeEllipseCallout">
            <a:avLst>
              <a:gd name="adj1" fmla="val 749"/>
              <a:gd name="adj2" fmla="val 47370"/>
            </a:avLst>
          </a:prstGeom>
        </p:spPr>
        <p:style>
          <a:lnRef idx="0">
            <a:schemeClr val="accent1"/>
          </a:lnRef>
          <a:fillRef idx="1002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25000"/>
                  </a:schemeClr>
                </a:solidFill>
              </a:rPr>
              <a:t>Мастер натюрморта</a:t>
            </a:r>
            <a:endParaRPr lang="ru-RU" sz="32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179512" y="1664804"/>
            <a:ext cx="4752528" cy="1484548"/>
          </a:xfrm>
          <a:prstGeom prst="wedgeEllipseCallout">
            <a:avLst>
              <a:gd name="adj1" fmla="val 749"/>
              <a:gd name="adj2" fmla="val 47370"/>
            </a:avLst>
          </a:prstGeom>
        </p:spPr>
        <p:style>
          <a:lnRef idx="0">
            <a:schemeClr val="accent1"/>
          </a:lnRef>
          <a:fillRef idx="1002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25000"/>
                  </a:schemeClr>
                </a:solidFill>
              </a:rPr>
              <a:t>Мастер пейзажа</a:t>
            </a:r>
            <a:endParaRPr lang="ru-RU" sz="32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179388" y="333375"/>
            <a:ext cx="8713787" cy="2374900"/>
          </a:xfrm>
          <a:prstGeom prst="wedgeEllipseCallout">
            <a:avLst>
              <a:gd name="adj1" fmla="val -12264"/>
              <a:gd name="adj2" fmla="val 4560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990000"/>
                </a:solidFill>
              </a:rPr>
              <a:t>Когда наш мальчик шёл в школу, он на что надеялся? </a:t>
            </a:r>
          </a:p>
        </p:txBody>
      </p:sp>
      <p:sp>
        <p:nvSpPr>
          <p:cNvPr id="17" name="Овальная выноска 16"/>
          <p:cNvSpPr/>
          <p:nvPr/>
        </p:nvSpPr>
        <p:spPr>
          <a:xfrm>
            <a:off x="179388" y="1844675"/>
            <a:ext cx="8713787" cy="2376488"/>
          </a:xfrm>
          <a:prstGeom prst="wedgeEllipseCallout">
            <a:avLst>
              <a:gd name="adj1" fmla="val -12264"/>
              <a:gd name="adj2" fmla="val 4560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0066"/>
                </a:solidFill>
              </a:rPr>
              <a:t>А что же получилось в результате?</a:t>
            </a:r>
          </a:p>
        </p:txBody>
      </p:sp>
      <p:sp>
        <p:nvSpPr>
          <p:cNvPr id="18" name="Овальная выноска 17"/>
          <p:cNvSpPr/>
          <p:nvPr/>
        </p:nvSpPr>
        <p:spPr>
          <a:xfrm>
            <a:off x="179388" y="3789363"/>
            <a:ext cx="8713787" cy="2879725"/>
          </a:xfrm>
          <a:prstGeom prst="wedgeEllipseCallout">
            <a:avLst>
              <a:gd name="adj1" fmla="val -12264"/>
              <a:gd name="adj2" fmla="val 4560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660033"/>
                </a:solidFill>
              </a:rPr>
              <a:t>Как вы думаете, что же удивило мальчика, и над </a:t>
            </a:r>
            <a:r>
              <a:rPr lang="ru-RU" sz="3600" b="1" dirty="0">
                <a:solidFill>
                  <a:srgbClr val="660033"/>
                </a:solidFill>
              </a:rPr>
              <a:t>каким вопросом он </a:t>
            </a:r>
            <a:r>
              <a:rPr lang="ru-RU" sz="3600" b="1" dirty="0">
                <a:solidFill>
                  <a:srgbClr val="660033"/>
                </a:solidFill>
              </a:rPr>
              <a:t>задумался?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660033"/>
                </a:solidFill>
              </a:rPr>
              <a:t>Почему в живописи так много жанров?</a:t>
            </a:r>
            <a:endParaRPr lang="ru-RU" sz="44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98072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smtClean="0">
                <a:solidFill>
                  <a:srgbClr val="FFFF66"/>
                </a:solidFill>
                <a:effectLst/>
              </a:rPr>
              <a:t>Планирование</a:t>
            </a:r>
            <a:endParaRPr lang="ru-RU" sz="4400">
              <a:solidFill>
                <a:srgbClr val="FFFF66"/>
              </a:solidFill>
              <a:effectLst/>
            </a:endParaRPr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179388" y="1412875"/>
            <a:ext cx="8785225" cy="273685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Как вы думаете, что нужно знать, чтобы ответить на этот вопрос?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0" y="1052513"/>
            <a:ext cx="9144000" cy="4608512"/>
          </a:xfrm>
          <a:prstGeom prst="wedgeRoundRectCallout">
            <a:avLst>
              <a:gd name="adj1" fmla="val -19759"/>
              <a:gd name="adj2" fmla="val 5049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4400" b="1">
                <a:solidFill>
                  <a:srgbClr val="990000"/>
                </a:solidFill>
              </a:rPr>
              <a:t>1.</a:t>
            </a:r>
            <a:r>
              <a:rPr lang="en-US" sz="4400" b="1">
                <a:solidFill>
                  <a:srgbClr val="990000"/>
                </a:solidFill>
              </a:rPr>
              <a:t> </a:t>
            </a:r>
            <a:r>
              <a:rPr lang="ru-RU" sz="4400" b="1">
                <a:solidFill>
                  <a:srgbClr val="990000"/>
                </a:solidFill>
              </a:rPr>
              <a:t>Что такое жанры?</a:t>
            </a:r>
          </a:p>
          <a:p>
            <a:r>
              <a:rPr lang="ru-RU" sz="4400" b="1">
                <a:solidFill>
                  <a:srgbClr val="990000"/>
                </a:solidFill>
              </a:rPr>
              <a:t>2. Какие бывают жанры?</a:t>
            </a:r>
          </a:p>
          <a:p>
            <a:r>
              <a:rPr lang="ru-RU" sz="4400" b="1">
                <a:solidFill>
                  <a:srgbClr val="990000"/>
                </a:solidFill>
              </a:rPr>
              <a:t>3. Чем отличаются жанры друг от друга?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179388" y="1052513"/>
            <a:ext cx="8642350" cy="3527425"/>
          </a:xfrm>
          <a:prstGeom prst="wedgeEllipse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66"/>
                </a:solidFill>
              </a:rPr>
              <a:t>Поиск решения проблемы</a:t>
            </a:r>
            <a:endParaRPr lang="ru-RU" sz="48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79388" y="0"/>
            <a:ext cx="8785225" cy="1484313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660033"/>
                </a:solidFill>
              </a:rPr>
              <a:t>Рассмотрите картины и скажите, к каким темам могут обращаться художники</a:t>
            </a:r>
            <a:r>
              <a:rPr lang="en-US" sz="2800" b="1">
                <a:solidFill>
                  <a:srgbClr val="660033"/>
                </a:solidFill>
              </a:rPr>
              <a:t>-</a:t>
            </a:r>
            <a:r>
              <a:rPr lang="ru-RU" sz="2800" b="1">
                <a:solidFill>
                  <a:srgbClr val="660033"/>
                </a:solidFill>
              </a:rPr>
              <a:t> живописцы?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9175" y="1803400"/>
            <a:ext cx="2865438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7725" y="1803400"/>
            <a:ext cx="236855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3" y="4157663"/>
            <a:ext cx="3167062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8388" y="4324350"/>
            <a:ext cx="249078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1425" y="4491038"/>
            <a:ext cx="28194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50" y="1839913"/>
            <a:ext cx="2679700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ая прямоугольная выноска 3"/>
          <p:cNvSpPr>
            <a:spLocks noChangeArrowheads="1"/>
          </p:cNvSpPr>
          <p:nvPr/>
        </p:nvSpPr>
        <p:spPr bwMode="auto">
          <a:xfrm>
            <a:off x="179388" y="0"/>
            <a:ext cx="8785225" cy="1412875"/>
          </a:xfrm>
          <a:prstGeom prst="wedgeRoundRectCallout">
            <a:avLst>
              <a:gd name="adj1" fmla="val -20491"/>
              <a:gd name="adj2" fmla="val 49102"/>
              <a:gd name="adj3" fmla="val 16667"/>
            </a:avLst>
          </a:prstGeom>
          <a:solidFill>
            <a:srgbClr val="BDDFE3"/>
          </a:solidFill>
          <a:ln w="25400" algn="ctr">
            <a:solidFill>
              <a:srgbClr val="6E9217"/>
            </a:solidFill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Прочитайте текст и ответьте на вопросы:</a:t>
            </a:r>
          </a:p>
          <a:p>
            <a:pPr algn="just">
              <a:buFontTx/>
              <a:buAutoNum type="arabicPeriod"/>
            </a:pPr>
            <a:r>
              <a:rPr lang="en-US" sz="2800" b="1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Что такое жанр?</a:t>
            </a:r>
          </a:p>
          <a:p>
            <a:pPr algn="just">
              <a:buFontTx/>
              <a:buAutoNum type="arabicPeriod"/>
            </a:pPr>
            <a:r>
              <a:rPr lang="en-US" sz="2800" b="1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Почему существует разделение на жанры?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79388" y="1412875"/>
            <a:ext cx="8640762" cy="5457825"/>
          </a:xfrm>
          <a:prstGeom prst="wedgeRoundRectCallout">
            <a:avLst>
              <a:gd name="adj1" fmla="val -19998"/>
              <a:gd name="adj2" fmla="val 4902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3600">
                <a:solidFill>
                  <a:schemeClr val="bg1"/>
                </a:solidFill>
              </a:rPr>
              <a:t>     Чтобы не потеряться в бесконечном разнообразии тем, сюжетов и предметов живописи, специалисты по истории искусства − </a:t>
            </a:r>
            <a:r>
              <a:rPr lang="ru-RU" sz="3600" b="1">
                <a:solidFill>
                  <a:schemeClr val="bg1"/>
                </a:solidFill>
              </a:rPr>
              <a:t>искусствоведы</a:t>
            </a:r>
            <a:r>
              <a:rPr lang="ru-RU" sz="3600">
                <a:solidFill>
                  <a:schemeClr val="bg1"/>
                </a:solidFill>
              </a:rPr>
              <a:t> − разделили их на несколько групп. Эти группы называются </a:t>
            </a:r>
            <a:r>
              <a:rPr lang="ru-RU" sz="3600" b="1">
                <a:solidFill>
                  <a:schemeClr val="bg1"/>
                </a:solidFill>
              </a:rPr>
              <a:t>жанрами</a:t>
            </a:r>
            <a:r>
              <a:rPr lang="ru-RU" sz="3600">
                <a:solidFill>
                  <a:schemeClr val="bg1"/>
                </a:solidFill>
              </a:rPr>
              <a:t>. Слово </a:t>
            </a:r>
            <a:r>
              <a:rPr lang="ru-RU" sz="3600" i="1">
                <a:solidFill>
                  <a:schemeClr val="bg1"/>
                </a:solidFill>
              </a:rPr>
              <a:t>жанр</a:t>
            </a:r>
            <a:r>
              <a:rPr lang="ru-RU" sz="3600">
                <a:solidFill>
                  <a:schemeClr val="bg1"/>
                </a:solidFill>
              </a:rPr>
              <a:t> в переводе с французского означает </a:t>
            </a:r>
            <a:r>
              <a:rPr lang="ru-RU" sz="3600" i="1">
                <a:solidFill>
                  <a:schemeClr val="bg1"/>
                </a:solidFill>
              </a:rPr>
              <a:t>род</a:t>
            </a:r>
            <a:r>
              <a:rPr lang="ru-RU" sz="3600">
                <a:solidFill>
                  <a:schemeClr val="bg1"/>
                </a:solidFill>
              </a:rPr>
              <a:t> или </a:t>
            </a:r>
            <a:r>
              <a:rPr lang="ru-RU" sz="3600" i="1">
                <a:solidFill>
                  <a:schemeClr val="bg1"/>
                </a:solidFill>
              </a:rPr>
              <a:t>вид</a:t>
            </a:r>
            <a:r>
              <a:rPr lang="ru-RU" sz="36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0" y="188913"/>
            <a:ext cx="9144000" cy="863600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Какие бывают жанры?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1412875"/>
            <a:ext cx="9115425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304</Words>
  <Application>Microsoft Office PowerPoint</Application>
  <PresentationFormat>Экран (4:3)</PresentationFormat>
  <Paragraphs>56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Constantia</vt:lpstr>
      <vt:lpstr>Wingdings 2</vt:lpstr>
      <vt:lpstr>Times New Roman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59</cp:revision>
  <dcterms:created xsi:type="dcterms:W3CDTF">2012-09-17T15:13:52Z</dcterms:created>
  <dcterms:modified xsi:type="dcterms:W3CDTF">2013-09-05T07:21:18Z</dcterms:modified>
</cp:coreProperties>
</file>