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8" r:id="rId5"/>
    <p:sldId id="269" r:id="rId6"/>
    <p:sldId id="270" r:id="rId7"/>
    <p:sldId id="271" r:id="rId8"/>
    <p:sldId id="272" r:id="rId9"/>
    <p:sldId id="266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F4D10"/>
    <a:srgbClr val="008000"/>
    <a:srgbClr val="800000"/>
    <a:srgbClr val="151515"/>
    <a:srgbClr val="242424"/>
    <a:srgbClr val="000000"/>
    <a:srgbClr val="44444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24" autoAdjust="0"/>
    <p:restoredTop sz="94556" autoAdjust="0"/>
  </p:normalViewPr>
  <p:slideViewPr>
    <p:cSldViewPr>
      <p:cViewPr varScale="1">
        <p:scale>
          <a:sx n="69" d="100"/>
          <a:sy n="69" d="100"/>
        </p:scale>
        <p:origin x="-780" y="-96"/>
      </p:cViewPr>
      <p:guideLst>
        <p:guide orient="horz" pos="3657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E960F-8D08-4DCB-AC5D-AAD59577A6B6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1E137-0C32-4214-9479-868D18F15A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F1850-D561-4BA1-92C0-C28116A2CA9D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CF136-5862-447D-829C-CDED383B78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B23132-75F3-4205-8C39-813902BC2E21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A4A2B-25B8-4347-B821-ABF42E90AC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D13824-FE26-41E5-92A9-DD3BFD613D85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F3680-1466-4761-8D00-E9889DB032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AE4BC-5405-4779-9459-C25607CDECB0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1088B-951F-423F-9C86-9C44E46A67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23234-EE46-4F87-B292-2A66CFA695B5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7A7C2-6EB6-4A7A-9FBC-94991202C9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D9668-F466-4AB1-A4A6-45B8E92095C1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70149-D9E3-47C5-A320-D64E5D5C39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56AE5-13A3-408E-B821-D9AD59638244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9FE87-FAC5-4673-AA52-3A6587AC3F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DE39B-BEBA-4A99-90CF-55FA7257C596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A9602-A645-4CFC-AC35-3A37184F72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21360-161B-4E47-B54A-6ABC96E64110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D134B-2D2D-4C30-9FA0-411D502F12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E0A5E-B831-4D78-A8BD-76767165042F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B1BAB-4FF0-400B-9225-7CF0A5919E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2677945-CD95-4764-B2EA-F9F9592B6B3F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CD0C18A-6667-4D97-A8E2-A78A863E08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Box 3"/>
          <p:cNvSpPr txBox="1">
            <a:spLocks noChangeArrowheads="1"/>
          </p:cNvSpPr>
          <p:nvPr/>
        </p:nvSpPr>
        <p:spPr bwMode="auto">
          <a:xfrm>
            <a:off x="0" y="3578225"/>
            <a:ext cx="9144000" cy="1006475"/>
          </a:xfrm>
          <a:prstGeom prst="rect">
            <a:avLst/>
          </a:prstGeom>
          <a:solidFill>
            <a:schemeClr val="bg1">
              <a:alpha val="7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2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.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1. 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 Понятие десятичной дроби.</a:t>
            </a:r>
          </a:p>
          <a:p>
            <a:pPr algn="ctr"/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Запись и чтение десятичных дробей</a:t>
            </a:r>
          </a:p>
        </p:txBody>
      </p:sp>
      <p:sp>
        <p:nvSpPr>
          <p:cNvPr id="13314" name="TextBox 10"/>
          <p:cNvSpPr txBox="1">
            <a:spLocks noChangeArrowheads="1"/>
          </p:cNvSpPr>
          <p:nvPr/>
        </p:nvSpPr>
        <p:spPr bwMode="auto">
          <a:xfrm>
            <a:off x="0" y="6334125"/>
            <a:ext cx="20510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solidFill>
                  <a:srgbClr val="0F4D10"/>
                </a:solidFill>
                <a:latin typeface="Verdana" pitchFamily="34" charset="0"/>
              </a:rPr>
              <a:t>Школа 2100</a:t>
            </a:r>
          </a:p>
          <a:p>
            <a:r>
              <a:rPr lang="en-US" sz="1400" b="1">
                <a:solidFill>
                  <a:srgbClr val="0F4D10"/>
                </a:solidFill>
                <a:latin typeface="Verdana" pitchFamily="34" charset="0"/>
              </a:rPr>
              <a:t>school2100.ru</a:t>
            </a:r>
            <a:endParaRPr lang="ru-RU" sz="1400" b="1">
              <a:solidFill>
                <a:srgbClr val="0F4D10"/>
              </a:solidFill>
              <a:latin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-26988"/>
            <a:ext cx="3132138" cy="900113"/>
          </a:xfrm>
          <a:prstGeom prst="snip2DiagRect">
            <a:avLst/>
          </a:prstGeom>
          <a:solidFill>
            <a:schemeClr val="bg1">
              <a:alpha val="60000"/>
            </a:schemeClr>
          </a:solidFill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Презентация для учебника</a:t>
            </a:r>
          </a:p>
          <a:p>
            <a:pPr algn="ctr">
              <a:defRPr/>
            </a:pPr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Козлова С. А., Рубин А. Г.</a:t>
            </a:r>
          </a:p>
          <a:p>
            <a:pPr algn="ctr">
              <a:defRPr/>
            </a:pPr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«Математика, </a:t>
            </a:r>
            <a:r>
              <a:rPr lang="en-US" sz="1300" b="1">
                <a:solidFill>
                  <a:srgbClr val="151515"/>
                </a:solidFill>
                <a:latin typeface="Verdana" pitchFamily="34" charset="0"/>
              </a:rPr>
              <a:t>6</a:t>
            </a:r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 класс. Ч. </a:t>
            </a:r>
            <a:r>
              <a:rPr lang="en-US" sz="1300" b="1">
                <a:solidFill>
                  <a:srgbClr val="151515"/>
                </a:solidFill>
                <a:latin typeface="Verdana" pitchFamily="34" charset="0"/>
              </a:rPr>
              <a:t>1</a:t>
            </a:r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»</a:t>
            </a:r>
          </a:p>
        </p:txBody>
      </p:sp>
      <p:sp>
        <p:nvSpPr>
          <p:cNvPr id="13316" name="TextBox 5"/>
          <p:cNvSpPr txBox="1">
            <a:spLocks noChangeArrowheads="1"/>
          </p:cNvSpPr>
          <p:nvPr/>
        </p:nvSpPr>
        <p:spPr bwMode="auto">
          <a:xfrm>
            <a:off x="0" y="2781300"/>
            <a:ext cx="9144000" cy="549275"/>
          </a:xfrm>
          <a:prstGeom prst="rect">
            <a:avLst/>
          </a:prstGeom>
          <a:solidFill>
            <a:schemeClr val="bg1">
              <a:alpha val="7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ГЛАВА 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II.   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ДЕСЯТИЧНЫЕ ДРОБИ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15700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Дроби</a:t>
            </a:r>
          </a:p>
          <a:p>
            <a:pPr algn="ctr"/>
            <a:r>
              <a:rPr lang="ru-RU" sz="3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0,1</a:t>
            </a:r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; </a:t>
            </a:r>
            <a:r>
              <a:rPr lang="ru-RU" sz="3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0,3</a:t>
            </a:r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; </a:t>
            </a:r>
            <a:r>
              <a:rPr lang="ru-RU" sz="3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0,01</a:t>
            </a:r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; </a:t>
            </a:r>
            <a:r>
              <a:rPr lang="ru-RU" sz="3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0,001</a:t>
            </a:r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; </a:t>
            </a:r>
            <a:r>
              <a:rPr lang="ru-RU" sz="3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0,005</a:t>
            </a:r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 и т.д. называются </a:t>
            </a:r>
            <a:r>
              <a:rPr lang="ru-RU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десятичными</a:t>
            </a:r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ru-RU" sz="30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4338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extBox 7"/>
          <p:cNvSpPr txBox="1">
            <a:spLocks noChangeArrowheads="1"/>
          </p:cNvSpPr>
          <p:nvPr/>
        </p:nvSpPr>
        <p:spPr bwMode="auto">
          <a:xfrm>
            <a:off x="0" y="88900"/>
            <a:ext cx="3132138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Понятие десятичной дроби.</a:t>
            </a:r>
          </a:p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Запись и чтение десятичных дробей</a:t>
            </a:r>
          </a:p>
        </p:txBody>
      </p:sp>
      <p:sp>
        <p:nvSpPr>
          <p:cNvPr id="14340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Десятичная дробь</a:t>
            </a:r>
          </a:p>
        </p:txBody>
      </p:sp>
      <p:sp>
        <p:nvSpPr>
          <p:cNvPr id="14341" name="TextBox 15"/>
          <p:cNvSpPr txBox="1">
            <a:spLocks noChangeArrowheads="1"/>
          </p:cNvSpPr>
          <p:nvPr/>
        </p:nvSpPr>
        <p:spPr bwMode="auto">
          <a:xfrm>
            <a:off x="250825" y="2924175"/>
            <a:ext cx="8642350" cy="30480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Любую обыкновенную дробь</a:t>
            </a:r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знаменатель которой равен</a:t>
            </a:r>
          </a:p>
          <a:p>
            <a:pPr algn="ctr"/>
            <a:r>
              <a:rPr lang="ru-RU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10</a:t>
            </a:r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100</a:t>
            </a:r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1000</a:t>
            </a:r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, ...</a:t>
            </a:r>
          </a:p>
          <a:p>
            <a:pPr algn="ctr"/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(любой степени числа 10),</a:t>
            </a:r>
          </a:p>
          <a:p>
            <a:pPr algn="ctr"/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можно записать</a:t>
            </a:r>
          </a:p>
          <a:p>
            <a:pPr algn="ctr"/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в виде </a:t>
            </a:r>
            <a:r>
              <a:rPr lang="ru-RU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десятичной дроби</a:t>
            </a:r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ru-RU" sz="30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29400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Способ записи десятичных дробей аналогичен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позиционному способу записи</a:t>
            </a:r>
            <a:endParaRPr lang="en-US" sz="25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натуральных чисел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: </a:t>
            </a:r>
            <a:endParaRPr lang="en-US" sz="25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n-US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значение цифры зависит от её места</a:t>
            </a:r>
            <a:endParaRPr lang="en-US" sz="2500" b="1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 записи числа (разряда),</a:t>
            </a:r>
            <a:endParaRPr lang="en-US" sz="2500" b="1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 единицы</a:t>
            </a:r>
            <a:r>
              <a:rPr lang="en-US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двух соседних разрядов отличаются друг от друга в 10 раз.</a:t>
            </a:r>
          </a:p>
        </p:txBody>
      </p:sp>
      <p:pic>
        <p:nvPicPr>
          <p:cNvPr id="15362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extBox 7"/>
          <p:cNvSpPr txBox="1">
            <a:spLocks noChangeArrowheads="1"/>
          </p:cNvSpPr>
          <p:nvPr/>
        </p:nvSpPr>
        <p:spPr bwMode="auto">
          <a:xfrm>
            <a:off x="0" y="88900"/>
            <a:ext cx="3132138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Понятие десятичной дроби.</a:t>
            </a:r>
          </a:p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Запись и чтение десятичных дробей</a:t>
            </a:r>
          </a:p>
        </p:txBody>
      </p:sp>
      <p:sp>
        <p:nvSpPr>
          <p:cNvPr id="15364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Запись десятичных дробей</a:t>
            </a:r>
          </a:p>
        </p:txBody>
      </p:sp>
      <p:sp>
        <p:nvSpPr>
          <p:cNvPr id="15365" name="TextBox 8"/>
          <p:cNvSpPr txBox="1">
            <a:spLocks noChangeArrowheads="1"/>
          </p:cNvSpPr>
          <p:nvPr/>
        </p:nvSpPr>
        <p:spPr bwMode="auto">
          <a:xfrm>
            <a:off x="250825" y="4292600"/>
            <a:ext cx="8642350" cy="22479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Для записи десятичных дробей</a:t>
            </a:r>
            <a:endParaRPr lang="en-US" sz="28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используют </a:t>
            </a:r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разряды</a:t>
            </a:r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endParaRPr lang="en-US" sz="28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которые</a:t>
            </a:r>
            <a:r>
              <a:rPr lang="en-US" sz="28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идут </a:t>
            </a:r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слева направо от запятой</a:t>
            </a:r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, поставленной </a:t>
            </a:r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после разряда</a:t>
            </a:r>
            <a:r>
              <a:rPr lang="en-US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единиц</a:t>
            </a:r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US" sz="28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В них </a:t>
            </a:r>
            <a:r>
              <a:rPr lang="ru-RU" sz="28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указывают доли единиц</a:t>
            </a:r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ru-RU" sz="2500" b="1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23241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Доли единиц:</a:t>
            </a:r>
            <a:endParaRPr lang="en-US" sz="25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n-US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в первом разряде после</a:t>
            </a:r>
            <a:r>
              <a:rPr lang="en-US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запятой 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указывают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число десятых долей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(это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разряд десятых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),</a:t>
            </a:r>
          </a:p>
          <a:p>
            <a:pPr algn="ctr"/>
            <a:endParaRPr lang="en-US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во втором разряде после запятой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указывают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число сотых долей</a:t>
            </a:r>
            <a:r>
              <a:rPr lang="en-US" sz="25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(это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разряд сотых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r>
              <a:rPr lang="en-US" sz="25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и т.д.</a:t>
            </a:r>
            <a:endParaRPr lang="en-US" sz="25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6386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TextBox 7"/>
          <p:cNvSpPr txBox="1">
            <a:spLocks noChangeArrowheads="1"/>
          </p:cNvSpPr>
          <p:nvPr/>
        </p:nvSpPr>
        <p:spPr bwMode="auto">
          <a:xfrm>
            <a:off x="0" y="88900"/>
            <a:ext cx="3132138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Понятие десятичной дроби.</a:t>
            </a:r>
          </a:p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Запись и чтение десятичных дробей</a:t>
            </a:r>
          </a:p>
        </p:txBody>
      </p:sp>
      <p:sp>
        <p:nvSpPr>
          <p:cNvPr id="16388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Запись десятичных дробей</a:t>
            </a:r>
          </a:p>
        </p:txBody>
      </p:sp>
      <p:sp>
        <p:nvSpPr>
          <p:cNvPr id="16389" name="TextBox 10"/>
          <p:cNvSpPr txBox="1">
            <a:spLocks noChangeArrowheads="1"/>
          </p:cNvSpPr>
          <p:nvPr/>
        </p:nvSpPr>
        <p:spPr bwMode="auto">
          <a:xfrm>
            <a:off x="250825" y="3644900"/>
            <a:ext cx="8642350" cy="862013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Цифра 0 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показывает</a:t>
            </a:r>
            <a:r>
              <a:rPr lang="en-US" sz="25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отсутствие единиц соответствующего</a:t>
            </a:r>
            <a:r>
              <a:rPr lang="en-US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разряда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ru-RU" sz="2500" b="1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EFE0"/>
              </a:clrFrom>
              <a:clrTo>
                <a:srgbClr val="FFEFE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825" y="4652963"/>
            <a:ext cx="8640763" cy="117157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" name="Прямоугольник 1"/>
          <p:cNvSpPr/>
          <p:nvPr/>
        </p:nvSpPr>
        <p:spPr>
          <a:xfrm>
            <a:off x="250825" y="4652963"/>
            <a:ext cx="1008063" cy="792162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124075" y="5013325"/>
            <a:ext cx="1008063" cy="792163"/>
          </a:xfrm>
          <a:prstGeom prst="rect">
            <a:avLst/>
          </a:prstGeom>
          <a:noFill/>
          <a:ln>
            <a:solidFill>
              <a:srgbClr val="0000F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203575" y="4652963"/>
            <a:ext cx="1008063" cy="792162"/>
          </a:xfrm>
          <a:prstGeom prst="rect">
            <a:avLst/>
          </a:prstGeom>
          <a:noFill/>
          <a:ln>
            <a:solidFill>
              <a:srgbClr val="0F4D1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356100" y="5013325"/>
            <a:ext cx="1079500" cy="792163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076825" y="4652963"/>
            <a:ext cx="1798638" cy="792162"/>
          </a:xfrm>
          <a:prstGeom prst="rect">
            <a:avLst/>
          </a:prstGeom>
          <a:noFill/>
          <a:ln>
            <a:solidFill>
              <a:srgbClr val="0000F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6372225" y="5013325"/>
            <a:ext cx="1512888" cy="792163"/>
          </a:xfrm>
          <a:prstGeom prst="rect">
            <a:avLst/>
          </a:prstGeom>
          <a:noFill/>
          <a:ln>
            <a:solidFill>
              <a:srgbClr val="0F4D1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7524750" y="4652963"/>
            <a:ext cx="1368425" cy="792162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24003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При переходе 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от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десятичной дроби</a:t>
            </a:r>
            <a:endParaRPr lang="en-US" sz="25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к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обыкновенной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и наоборот</a:t>
            </a:r>
            <a:r>
              <a:rPr lang="en-US" sz="25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следует помнить, что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в десятичной дроби после запятой</a:t>
            </a:r>
            <a:endParaRPr lang="en-US" sz="25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столько же цифр</a:t>
            </a:r>
            <a:r>
              <a:rPr lang="ru-RU" sz="250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сколько нулей</a:t>
            </a:r>
            <a:endParaRPr lang="en-US" sz="2500" b="1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в знаменателе</a:t>
            </a:r>
            <a:r>
              <a:rPr lang="en-US" sz="25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соответствующей ей</a:t>
            </a:r>
            <a:endParaRPr lang="en-US" sz="25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обыкновенной дроби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US" sz="25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7410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extBox 7"/>
          <p:cNvSpPr txBox="1">
            <a:spLocks noChangeArrowheads="1"/>
          </p:cNvSpPr>
          <p:nvPr/>
        </p:nvSpPr>
        <p:spPr bwMode="auto">
          <a:xfrm>
            <a:off x="0" y="88900"/>
            <a:ext cx="3132138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Понятие десятичной дроби.</a:t>
            </a:r>
          </a:p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Запись и чтение десятичных дробей</a:t>
            </a:r>
          </a:p>
        </p:txBody>
      </p:sp>
      <p:sp>
        <p:nvSpPr>
          <p:cNvPr id="17412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Разряды</a:t>
            </a:r>
            <a:r>
              <a:rPr lang="en-US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десятичных</a:t>
            </a:r>
            <a:r>
              <a:rPr lang="en-US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дробей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EFE0"/>
              </a:clrFrom>
              <a:clrTo>
                <a:srgbClr val="FFEFE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825" y="3827463"/>
            <a:ext cx="8640763" cy="140176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20939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12,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04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 – это десятичная запись числа</a:t>
            </a:r>
            <a:endParaRPr lang="en-US" sz="25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n-US" sz="15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n-US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         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endParaRPr lang="en-US" sz="25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n-US" sz="15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и читаются эти две</a:t>
            </a:r>
            <a:r>
              <a:rPr lang="en-US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дроби одинаково:</a:t>
            </a:r>
            <a:endParaRPr lang="en-US" sz="10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«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двенадцать целых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четыре сотых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».</a:t>
            </a:r>
            <a:endParaRPr lang="en-US" sz="25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8434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TextBox 7"/>
          <p:cNvSpPr txBox="1">
            <a:spLocks noChangeArrowheads="1"/>
          </p:cNvSpPr>
          <p:nvPr/>
        </p:nvSpPr>
        <p:spPr bwMode="auto">
          <a:xfrm>
            <a:off x="0" y="88900"/>
            <a:ext cx="3132138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Понятие десятичной дроби.</a:t>
            </a:r>
          </a:p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Запись и чтение десятичных дробей</a:t>
            </a:r>
          </a:p>
        </p:txBody>
      </p:sp>
      <p:sp>
        <p:nvSpPr>
          <p:cNvPr id="18436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Чтение</a:t>
            </a:r>
            <a:r>
              <a:rPr lang="en-US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десятичных</a:t>
            </a:r>
            <a:r>
              <a:rPr lang="en-US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дробей</a:t>
            </a:r>
          </a:p>
        </p:txBody>
      </p:sp>
      <p:pic>
        <p:nvPicPr>
          <p:cNvPr id="1843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EFE0"/>
              </a:clrFrom>
              <a:clrTo>
                <a:srgbClr val="FFEFE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67175" y="1787525"/>
            <a:ext cx="957263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8" name="TextBox 8"/>
          <p:cNvSpPr txBox="1">
            <a:spLocks noChangeArrowheads="1"/>
          </p:cNvSpPr>
          <p:nvPr/>
        </p:nvSpPr>
        <p:spPr bwMode="auto">
          <a:xfrm>
            <a:off x="250825" y="3387725"/>
            <a:ext cx="8642350" cy="76993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Десятичную дробь 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можно прочитать</a:t>
            </a:r>
            <a:endParaRPr lang="en-US" sz="22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и 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не переходя 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к обыкновенной.</a:t>
            </a:r>
            <a:endParaRPr lang="en-US" sz="22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439" name="TextBox 10"/>
          <p:cNvSpPr txBox="1">
            <a:spLocks noChangeArrowheads="1"/>
          </p:cNvSpPr>
          <p:nvPr/>
        </p:nvSpPr>
        <p:spPr bwMode="auto">
          <a:xfrm>
            <a:off x="250825" y="4184650"/>
            <a:ext cx="8642350" cy="25844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100">
                <a:latin typeface="Verdana" pitchFamily="34" charset="0"/>
                <a:ea typeface="Verdana" pitchFamily="34" charset="0"/>
                <a:cs typeface="Verdana" pitchFamily="34" charset="0"/>
              </a:rPr>
              <a:t>C</a:t>
            </a:r>
            <a:r>
              <a:rPr lang="ru-RU" sz="2100">
                <a:latin typeface="Verdana" pitchFamily="34" charset="0"/>
                <a:ea typeface="Verdana" pitchFamily="34" charset="0"/>
                <a:cs typeface="Verdana" pitchFamily="34" charset="0"/>
              </a:rPr>
              <a:t>начала читают часть, стоящую </a:t>
            </a:r>
            <a:r>
              <a:rPr lang="ru-RU" sz="2100" b="1">
                <a:latin typeface="Verdana" pitchFamily="34" charset="0"/>
                <a:ea typeface="Verdana" pitchFamily="34" charset="0"/>
                <a:cs typeface="Verdana" pitchFamily="34" charset="0"/>
              </a:rPr>
              <a:t>до запятой</a:t>
            </a:r>
            <a:r>
              <a:rPr lang="ru-RU" sz="21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US" sz="21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1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Это целая часть</a:t>
            </a:r>
            <a:r>
              <a:rPr lang="ru-RU" sz="2100">
                <a:latin typeface="Verdana" pitchFamily="34" charset="0"/>
                <a:ea typeface="Verdana" pitchFamily="34" charset="0"/>
                <a:cs typeface="Verdana" pitchFamily="34" charset="0"/>
              </a:rPr>
              <a:t> данной дроби, поэтому</a:t>
            </a:r>
            <a:r>
              <a:rPr lang="en-US" sz="21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100">
                <a:latin typeface="Verdana" pitchFamily="34" charset="0"/>
                <a:ea typeface="Verdana" pitchFamily="34" charset="0"/>
                <a:cs typeface="Verdana" pitchFamily="34" charset="0"/>
              </a:rPr>
              <a:t>после её прочтения</a:t>
            </a:r>
            <a:r>
              <a:rPr lang="en-US" sz="21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100">
                <a:latin typeface="Verdana" pitchFamily="34" charset="0"/>
                <a:ea typeface="Verdana" pitchFamily="34" charset="0"/>
                <a:cs typeface="Verdana" pitchFamily="34" charset="0"/>
              </a:rPr>
              <a:t>произносят слово «</a:t>
            </a:r>
            <a:r>
              <a:rPr lang="ru-RU" sz="21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целых</a:t>
            </a:r>
            <a:r>
              <a:rPr lang="ru-RU" sz="2100">
                <a:latin typeface="Verdana" pitchFamily="34" charset="0"/>
                <a:ea typeface="Verdana" pitchFamily="34" charset="0"/>
                <a:cs typeface="Verdana" pitchFamily="34" charset="0"/>
              </a:rPr>
              <a:t>».</a:t>
            </a:r>
          </a:p>
          <a:p>
            <a:pPr algn="ctr"/>
            <a:r>
              <a:rPr lang="ru-RU" sz="2100">
                <a:latin typeface="Verdana" pitchFamily="34" charset="0"/>
                <a:ea typeface="Verdana" pitchFamily="34" charset="0"/>
                <a:cs typeface="Verdana" pitchFamily="34" charset="0"/>
              </a:rPr>
              <a:t>Затем читают часть, стоящую </a:t>
            </a:r>
            <a:r>
              <a:rPr lang="ru-RU" sz="2100" b="1">
                <a:latin typeface="Verdana" pitchFamily="34" charset="0"/>
                <a:ea typeface="Verdana" pitchFamily="34" charset="0"/>
                <a:cs typeface="Verdana" pitchFamily="34" charset="0"/>
              </a:rPr>
              <a:t>после запятой</a:t>
            </a:r>
            <a:r>
              <a:rPr lang="ru-RU" sz="2100">
                <a:latin typeface="Verdana" pitchFamily="34" charset="0"/>
                <a:ea typeface="Verdana" pitchFamily="34" charset="0"/>
                <a:cs typeface="Verdana" pitchFamily="34" charset="0"/>
              </a:rPr>
              <a:t>, и </a:t>
            </a:r>
            <a:r>
              <a:rPr lang="ru-RU" sz="21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добавляют название последнего разряда</a:t>
            </a:r>
            <a:r>
              <a:rPr lang="ru-RU" sz="21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US" sz="21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n-US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Например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  <a:endParaRPr lang="en-US" sz="22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105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–</a:t>
            </a:r>
            <a:r>
              <a:rPr lang="en-US" sz="25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«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ноль целых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сто</a:t>
            </a:r>
            <a:r>
              <a:rPr lang="en-US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пять тысячных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».</a:t>
            </a:r>
            <a:endParaRPr lang="en-US" sz="25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8620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</a:rPr>
              <a:t>Десятичные дроби</a:t>
            </a:r>
            <a:r>
              <a:rPr lang="ru-RU" sz="2500">
                <a:latin typeface="Verdana" pitchFamily="34" charset="0"/>
              </a:rPr>
              <a:t> </a:t>
            </a:r>
            <a:r>
              <a:rPr lang="ru-RU" sz="2500" b="1">
                <a:latin typeface="Verdana" pitchFamily="34" charset="0"/>
              </a:rPr>
              <a:t>изображают</a:t>
            </a:r>
            <a:r>
              <a:rPr lang="ru-RU" sz="2500">
                <a:latin typeface="Verdana" pitchFamily="34" charset="0"/>
              </a:rPr>
              <a:t> на числовом луче </a:t>
            </a:r>
            <a:r>
              <a:rPr lang="ru-RU" sz="2500" b="1">
                <a:latin typeface="Verdana" pitchFamily="34" charset="0"/>
              </a:rPr>
              <a:t>так</a:t>
            </a:r>
            <a:r>
              <a:rPr lang="en-US" sz="2500" b="1">
                <a:latin typeface="Verdana" pitchFamily="34" charset="0"/>
              </a:rPr>
              <a:t> </a:t>
            </a:r>
            <a:r>
              <a:rPr lang="ru-RU" sz="2500" b="1">
                <a:latin typeface="Verdana" pitchFamily="34" charset="0"/>
              </a:rPr>
              <a:t>же, как и</a:t>
            </a:r>
            <a:r>
              <a:rPr lang="en-US" sz="2500" b="1">
                <a:latin typeface="Verdana" pitchFamily="34" charset="0"/>
              </a:rPr>
              <a:t> </a:t>
            </a:r>
            <a:r>
              <a:rPr lang="ru-RU" sz="2500" b="1">
                <a:latin typeface="Verdana" pitchFamily="34" charset="0"/>
              </a:rPr>
              <a:t>обыкновенные</a:t>
            </a:r>
            <a:r>
              <a:rPr lang="ru-RU" sz="2500">
                <a:latin typeface="Verdana" pitchFamily="34" charset="0"/>
              </a:rPr>
              <a:t>.</a:t>
            </a:r>
          </a:p>
        </p:txBody>
      </p:sp>
      <p:pic>
        <p:nvPicPr>
          <p:cNvPr id="19458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TextBox 7"/>
          <p:cNvSpPr txBox="1">
            <a:spLocks noChangeArrowheads="1"/>
          </p:cNvSpPr>
          <p:nvPr/>
        </p:nvSpPr>
        <p:spPr bwMode="auto">
          <a:xfrm>
            <a:off x="0" y="88900"/>
            <a:ext cx="3132138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</a:rPr>
              <a:t>Понятие десятичной дроби.</a:t>
            </a:r>
          </a:p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</a:rPr>
              <a:t>Запись и чтение десятичных дробей</a:t>
            </a:r>
          </a:p>
        </p:txBody>
      </p:sp>
      <p:sp>
        <p:nvSpPr>
          <p:cNvPr id="19460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Изображение</a:t>
            </a:r>
            <a:r>
              <a:rPr lang="en-US" sz="2500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десятичных</a:t>
            </a:r>
            <a:r>
              <a:rPr lang="en-US" sz="2500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дробей на</a:t>
            </a:r>
            <a:r>
              <a:rPr lang="en-US" sz="2500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числовом луче</a:t>
            </a:r>
          </a:p>
        </p:txBody>
      </p:sp>
      <p:sp>
        <p:nvSpPr>
          <p:cNvPr id="19461" name="TextBox 11"/>
          <p:cNvSpPr txBox="1">
            <a:spLocks noChangeArrowheads="1"/>
          </p:cNvSpPr>
          <p:nvPr/>
        </p:nvSpPr>
        <p:spPr bwMode="auto">
          <a:xfrm>
            <a:off x="250825" y="2276475"/>
            <a:ext cx="8642350" cy="19970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</a:rPr>
              <a:t>Если мы хотим </a:t>
            </a:r>
            <a:r>
              <a:rPr lang="ru-RU" sz="2500" b="1">
                <a:latin typeface="Verdana" pitchFamily="34" charset="0"/>
              </a:rPr>
              <a:t>построить точку</a:t>
            </a:r>
            <a:r>
              <a:rPr lang="ru-RU" sz="2500">
                <a:latin typeface="Verdana" pitchFamily="34" charset="0"/>
              </a:rPr>
              <a:t>,</a:t>
            </a:r>
            <a:endParaRPr lang="en-US" sz="2500">
              <a:latin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</a:rPr>
              <a:t>соответствующую числу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</a:rPr>
              <a:t>0</a:t>
            </a:r>
            <a:r>
              <a:rPr lang="ru-RU" sz="2500" b="1">
                <a:latin typeface="Verdana" pitchFamily="34" charset="0"/>
              </a:rPr>
              <a:t>,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</a:rPr>
              <a:t>7</a:t>
            </a:r>
            <a:r>
              <a:rPr lang="ru-RU" sz="2500">
                <a:latin typeface="Verdana" pitchFamily="34" charset="0"/>
              </a:rPr>
              <a:t>,</a:t>
            </a:r>
            <a:r>
              <a:rPr lang="en-US" sz="2500">
                <a:latin typeface="Verdana" pitchFamily="34" charset="0"/>
              </a:rPr>
              <a:t> </a:t>
            </a:r>
            <a:r>
              <a:rPr lang="ru-RU" sz="2500">
                <a:latin typeface="Verdana" pitchFamily="34" charset="0"/>
              </a:rPr>
              <a:t>то для этого</a:t>
            </a:r>
            <a:endParaRPr lang="en-US" sz="2500">
              <a:latin typeface="Verdana" pitchFamily="34" charset="0"/>
            </a:endParaRPr>
          </a:p>
          <a:p>
            <a:pPr algn="ctr"/>
            <a:r>
              <a:rPr lang="ru-RU" sz="2500" b="1">
                <a:latin typeface="Verdana" pitchFamily="34" charset="0"/>
              </a:rPr>
              <a:t>сначала отметим на числовом луче</a:t>
            </a:r>
            <a:r>
              <a:rPr lang="en-US" sz="2500" b="1">
                <a:latin typeface="Verdana" pitchFamily="34" charset="0"/>
              </a:rPr>
              <a:t> </a:t>
            </a:r>
            <a:r>
              <a:rPr lang="ru-RU" sz="2500" b="1">
                <a:latin typeface="Verdana" pitchFamily="34" charset="0"/>
              </a:rPr>
              <a:t>точку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</a:rPr>
              <a:t>1</a:t>
            </a:r>
            <a:r>
              <a:rPr lang="ru-RU" sz="2500">
                <a:latin typeface="Verdana" pitchFamily="34" charset="0"/>
              </a:rPr>
              <a:t>,</a:t>
            </a:r>
            <a:endParaRPr lang="en-US" sz="2500">
              <a:latin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</a:rPr>
              <a:t>то есть</a:t>
            </a:r>
            <a:r>
              <a:rPr lang="en-US" sz="2500">
                <a:latin typeface="Verdana" pitchFamily="34" charset="0"/>
              </a:rPr>
              <a:t> </a:t>
            </a:r>
            <a:r>
              <a:rPr lang="ru-RU" sz="2500">
                <a:latin typeface="Verdana" pitchFamily="34" charset="0"/>
              </a:rPr>
              <a:t>выберем </a:t>
            </a:r>
            <a:r>
              <a:rPr lang="ru-RU" sz="2500" b="1">
                <a:latin typeface="Verdana" pitchFamily="34" charset="0"/>
              </a:rPr>
              <a:t>единичный отрезок</a:t>
            </a:r>
            <a:r>
              <a:rPr lang="ru-RU" sz="2500">
                <a:latin typeface="Verdana" pitchFamily="34" charset="0"/>
              </a:rPr>
              <a:t>,</a:t>
            </a:r>
            <a:r>
              <a:rPr lang="en-US" sz="2500">
                <a:latin typeface="Verdana" pitchFamily="34" charset="0"/>
              </a:rPr>
              <a:t> </a:t>
            </a:r>
            <a:r>
              <a:rPr lang="ru-RU" sz="2500">
                <a:latin typeface="Verdana" pitchFamily="34" charset="0"/>
              </a:rPr>
              <a:t>а затем</a:t>
            </a:r>
            <a:endParaRPr lang="en-US" sz="2500">
              <a:latin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</a:rPr>
              <a:t>разделим его на </a:t>
            </a:r>
            <a:r>
              <a:rPr lang="ru-RU" sz="2500" b="1">
                <a:latin typeface="Verdana" pitchFamily="34" charset="0"/>
              </a:rPr>
              <a:t>10</a:t>
            </a:r>
            <a:r>
              <a:rPr lang="ru-RU" sz="2500">
                <a:latin typeface="Verdana" pitchFamily="34" charset="0"/>
              </a:rPr>
              <a:t> равных частей и отсчитаем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</a:rPr>
              <a:t>7</a:t>
            </a:r>
            <a:r>
              <a:rPr lang="ru-RU" sz="2500">
                <a:latin typeface="Verdana" pitchFamily="34" charset="0"/>
              </a:rPr>
              <a:t>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EFE0"/>
              </a:clrFrom>
              <a:clrTo>
                <a:srgbClr val="FFEFE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2413" y="4437063"/>
            <a:ext cx="8640762" cy="61912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278606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Для того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чтобы построить точку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 соответствующую десятичной</a:t>
            </a:r>
            <a:r>
              <a:rPr lang="en-US" sz="25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дроби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75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endParaRPr lang="en-US" sz="25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делят на 10 равных частей</a:t>
            </a:r>
            <a:endParaRPr lang="en-US" sz="25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десятую долю единичного отрезка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endParaRPr lang="en-US" sz="25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которая следует за точкой с координатой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7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en-US" sz="25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получают сотые доли</a:t>
            </a:r>
            <a:endParaRPr lang="en-US" sz="25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и отсчитывают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 таких</a:t>
            </a:r>
            <a:r>
              <a:rPr lang="en-US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долей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pic>
        <p:nvPicPr>
          <p:cNvPr id="20482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TextBox 7"/>
          <p:cNvSpPr txBox="1">
            <a:spLocks noChangeArrowheads="1"/>
          </p:cNvSpPr>
          <p:nvPr/>
        </p:nvSpPr>
        <p:spPr bwMode="auto">
          <a:xfrm>
            <a:off x="0" y="88900"/>
            <a:ext cx="3132138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Понятие десятичной дроби.</a:t>
            </a:r>
          </a:p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Запись и чтение десятичных дробей</a:t>
            </a:r>
          </a:p>
        </p:txBody>
      </p:sp>
      <p:sp>
        <p:nvSpPr>
          <p:cNvPr id="20484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Изображение</a:t>
            </a:r>
            <a:r>
              <a:rPr lang="en-US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десятичных</a:t>
            </a:r>
            <a:r>
              <a:rPr lang="en-US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дробей на</a:t>
            </a:r>
            <a:r>
              <a:rPr lang="en-US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числовом луче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EFE0"/>
              </a:clrFrom>
              <a:clrTo>
                <a:srgbClr val="FFEFE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4000" y="4221163"/>
            <a:ext cx="8640763" cy="62388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132138" y="7938"/>
            <a:ext cx="6011862" cy="900112"/>
          </a:xfrm>
          <a:prstGeom prst="snip2DiagRect">
            <a:avLst>
              <a:gd name="adj1" fmla="val 18127"/>
              <a:gd name="adj2" fmla="val 0"/>
            </a:avLst>
          </a:prstGeom>
          <a:solidFill>
            <a:schemeClr val="bg1">
              <a:alpha val="9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ПРОВЕРЬТЕ СЕБЯ</a:t>
            </a:r>
          </a:p>
        </p:txBody>
      </p:sp>
      <p:sp>
        <p:nvSpPr>
          <p:cNvPr id="21506" name="TextBox 13"/>
          <p:cNvSpPr txBox="1">
            <a:spLocks noChangeArrowheads="1"/>
          </p:cNvSpPr>
          <p:nvPr/>
        </p:nvSpPr>
        <p:spPr bwMode="auto">
          <a:xfrm>
            <a:off x="250825" y="1268413"/>
            <a:ext cx="8640763" cy="4318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Ответьте на следующие вопросы:</a:t>
            </a:r>
            <a:endParaRPr lang="en-US" sz="22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7938"/>
            <a:ext cx="3132138" cy="900112"/>
          </a:xfrm>
          <a:prstGeom prst="snip2DiagRect">
            <a:avLst/>
          </a:prstGeom>
          <a:solidFill>
            <a:schemeClr val="bg1">
              <a:alpha val="6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Делимость.</a:t>
            </a: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Свойства делимости</a:t>
            </a:r>
          </a:p>
        </p:txBody>
      </p:sp>
      <p:pic>
        <p:nvPicPr>
          <p:cNvPr id="21508" name="Рисунок 1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TextBox 1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ПРОВЕРЬТЕ СЕБЯ</a:t>
            </a:r>
          </a:p>
        </p:txBody>
      </p:sp>
      <p:sp>
        <p:nvSpPr>
          <p:cNvPr id="21510" name="TextBox 14"/>
          <p:cNvSpPr txBox="1">
            <a:spLocks noChangeArrowheads="1"/>
          </p:cNvSpPr>
          <p:nvPr/>
        </p:nvSpPr>
        <p:spPr bwMode="auto">
          <a:xfrm>
            <a:off x="0" y="80963"/>
            <a:ext cx="3132138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Понятие десятичной дроби.</a:t>
            </a:r>
          </a:p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Запись и чтение десятичных дробей</a:t>
            </a:r>
          </a:p>
        </p:txBody>
      </p:sp>
      <p:sp>
        <p:nvSpPr>
          <p:cNvPr id="21511" name="TextBox 14"/>
          <p:cNvSpPr txBox="1">
            <a:spLocks noChangeArrowheads="1"/>
          </p:cNvSpPr>
          <p:nvPr/>
        </p:nvSpPr>
        <p:spPr bwMode="auto">
          <a:xfrm>
            <a:off x="250825" y="1773238"/>
            <a:ext cx="8640763" cy="7683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Что такое десятичная дробь? Как связаны между собой обыкновенные и десятичные дроби?</a:t>
            </a:r>
          </a:p>
        </p:txBody>
      </p:sp>
      <p:sp>
        <p:nvSpPr>
          <p:cNvPr id="21512" name="TextBox 14"/>
          <p:cNvSpPr txBox="1">
            <a:spLocks noChangeArrowheads="1"/>
          </p:cNvSpPr>
          <p:nvPr/>
        </p:nvSpPr>
        <p:spPr bwMode="auto">
          <a:xfrm>
            <a:off x="250825" y="2636838"/>
            <a:ext cx="8640763" cy="25082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Назовите следующие десятичные дроби:</a:t>
            </a:r>
          </a:p>
          <a:p>
            <a:pPr algn="ctr"/>
            <a:endParaRPr lang="en-US" sz="10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r>
              <a:rPr lang="en-US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546</a:t>
            </a:r>
            <a:r>
              <a:rPr lang="en-US" sz="2500">
                <a:latin typeface="Verdana" pitchFamily="34" charset="0"/>
                <a:ea typeface="Verdana" pitchFamily="34" charset="0"/>
                <a:cs typeface="Verdana" pitchFamily="34" charset="0"/>
              </a:rPr>
              <a:t>;    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r>
              <a:rPr lang="en-US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7228</a:t>
            </a:r>
            <a:r>
              <a:rPr lang="en-US" sz="2500">
                <a:latin typeface="Verdana" pitchFamily="34" charset="0"/>
                <a:ea typeface="Verdana" pitchFamily="34" charset="0"/>
                <a:cs typeface="Verdana" pitchFamily="34" charset="0"/>
              </a:rPr>
              <a:t>;    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r>
              <a:rPr lang="en-US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359468</a:t>
            </a:r>
            <a:r>
              <a:rPr lang="en-US" sz="250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  <a:endParaRPr lang="ru-RU" sz="25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r>
              <a:rPr lang="en-US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0439315</a:t>
            </a:r>
            <a:r>
              <a:rPr lang="en-US" sz="2500">
                <a:latin typeface="Verdana" pitchFamily="34" charset="0"/>
                <a:ea typeface="Verdana" pitchFamily="34" charset="0"/>
                <a:cs typeface="Verdana" pitchFamily="34" charset="0"/>
              </a:rPr>
              <a:t>;   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r>
              <a:rPr lang="en-US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066289</a:t>
            </a:r>
            <a:r>
              <a:rPr lang="en-US" sz="2500">
                <a:latin typeface="Verdana" pitchFamily="34" charset="0"/>
                <a:ea typeface="Verdana" pitchFamily="34" charset="0"/>
                <a:cs typeface="Verdana" pitchFamily="34" charset="0"/>
              </a:rPr>
              <a:t>;    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r>
              <a:rPr lang="en-US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382</a:t>
            </a:r>
            <a:r>
              <a:rPr lang="en-US" sz="250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  <a:endParaRPr lang="ru-RU" sz="25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r>
              <a:rPr lang="en-US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00483428</a:t>
            </a:r>
            <a:r>
              <a:rPr lang="en-US" sz="2500">
                <a:latin typeface="Verdana" pitchFamily="34" charset="0"/>
                <a:ea typeface="Verdana" pitchFamily="34" charset="0"/>
                <a:cs typeface="Verdana" pitchFamily="34" charset="0"/>
              </a:rPr>
              <a:t>;    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r>
              <a:rPr lang="en-US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822225</a:t>
            </a:r>
            <a:r>
              <a:rPr lang="en-US" sz="2500">
                <a:latin typeface="Verdana" pitchFamily="34" charset="0"/>
                <a:ea typeface="Verdana" pitchFamily="34" charset="0"/>
                <a:cs typeface="Verdana" pitchFamily="34" charset="0"/>
              </a:rPr>
              <a:t>;    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r>
              <a:rPr lang="en-US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32</a:t>
            </a:r>
            <a:r>
              <a:rPr lang="en-US" sz="250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  <a:endParaRPr lang="ru-RU" sz="25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r>
              <a:rPr lang="en-US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781639</a:t>
            </a:r>
            <a:r>
              <a:rPr lang="en-US" sz="250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r>
              <a:rPr lang="en-US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1514</a:t>
            </a:r>
            <a:r>
              <a:rPr lang="en-US" sz="2500">
                <a:latin typeface="Verdana" pitchFamily="34" charset="0"/>
                <a:ea typeface="Verdana" pitchFamily="34" charset="0"/>
                <a:cs typeface="Verdana" pitchFamily="34" charset="0"/>
              </a:rPr>
              <a:t>;    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r>
              <a:rPr lang="en-US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26</a:t>
            </a:r>
            <a:r>
              <a:rPr lang="en-US" sz="250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  <a:endParaRPr lang="ru-RU" sz="25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r>
              <a:rPr lang="en-US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75</a:t>
            </a:r>
            <a:r>
              <a:rPr lang="en-US" sz="2500">
                <a:latin typeface="Verdana" pitchFamily="34" charset="0"/>
                <a:ea typeface="Verdana" pitchFamily="34" charset="0"/>
                <a:cs typeface="Verdana" pitchFamily="34" charset="0"/>
              </a:rPr>
              <a:t>;    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r>
              <a:rPr lang="en-US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111848</a:t>
            </a:r>
            <a:r>
              <a:rPr lang="en-US" sz="2500">
                <a:latin typeface="Verdana" pitchFamily="34" charset="0"/>
                <a:ea typeface="Verdana" pitchFamily="34" charset="0"/>
                <a:cs typeface="Verdana" pitchFamily="34" charset="0"/>
              </a:rPr>
              <a:t>;    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r>
              <a:rPr lang="en-US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  <a:r>
              <a:rPr lang="en-US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ru-RU" sz="25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1513" name="TextBox 14"/>
          <p:cNvSpPr txBox="1">
            <a:spLocks noChangeArrowheads="1"/>
          </p:cNvSpPr>
          <p:nvPr/>
        </p:nvSpPr>
        <p:spPr bwMode="auto">
          <a:xfrm>
            <a:off x="250825" y="5240338"/>
            <a:ext cx="8640763" cy="135572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Изобразите на числовой прямой десятичные дроби:</a:t>
            </a:r>
          </a:p>
          <a:p>
            <a:pPr algn="ctr"/>
            <a:endParaRPr lang="en-US" sz="10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r>
              <a:rPr lang="en-US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71</a:t>
            </a:r>
            <a:r>
              <a:rPr lang="en-US" sz="250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  <a:r>
              <a:rPr lang="en-US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r>
              <a:rPr lang="en-US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53</a:t>
            </a:r>
            <a:r>
              <a:rPr lang="en-US" sz="250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  <a:r>
              <a:rPr lang="en-US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r>
              <a:rPr lang="en-US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44</a:t>
            </a:r>
            <a:r>
              <a:rPr lang="en-US" sz="250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  <a:r>
              <a:rPr lang="en-US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r>
              <a:rPr lang="en-US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en-US" sz="250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  <a:r>
              <a:rPr lang="en-US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r>
              <a:rPr lang="en-US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05</a:t>
            </a:r>
            <a:r>
              <a:rPr lang="en-US" sz="250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r>
              <a:rPr lang="en-US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46</a:t>
            </a:r>
            <a:r>
              <a:rPr lang="en-US" sz="250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  <a:r>
              <a:rPr lang="en-US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r>
              <a:rPr lang="en-US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79</a:t>
            </a:r>
            <a:r>
              <a:rPr lang="en-US" sz="250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  <a:r>
              <a:rPr lang="en-US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r>
              <a:rPr lang="en-US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76</a:t>
            </a:r>
            <a:r>
              <a:rPr lang="en-US" sz="250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  <a:r>
              <a:rPr lang="en-US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r>
              <a:rPr lang="en-US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6</a:t>
            </a:r>
            <a:r>
              <a:rPr lang="en-US" sz="250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  <a:r>
              <a:rPr lang="en-US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r>
              <a:rPr lang="en-US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r>
              <a:rPr lang="en-US" sz="250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  <a:r>
              <a:rPr lang="en-US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r>
              <a:rPr lang="en-US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9</a:t>
            </a:r>
            <a:r>
              <a:rPr lang="en-US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ru-RU" sz="25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656</TotalTime>
  <Words>517</Words>
  <Application>Microsoft Office PowerPoint</Application>
  <PresentationFormat>Экран (4:3)</PresentationFormat>
  <Paragraphs>102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Verdana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Roman</dc:creator>
  <cp:lastModifiedBy>www.PHILka.RU</cp:lastModifiedBy>
  <cp:revision>90</cp:revision>
  <dcterms:created xsi:type="dcterms:W3CDTF">2012-12-15T11:02:59Z</dcterms:created>
  <dcterms:modified xsi:type="dcterms:W3CDTF">2013-12-11T05:52:32Z</dcterms:modified>
</cp:coreProperties>
</file>