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268" r:id="rId4"/>
    <p:sldId id="269" r:id="rId5"/>
    <p:sldId id="270" r:id="rId6"/>
    <p:sldId id="271" r:id="rId7"/>
    <p:sldId id="273" r:id="rId8"/>
    <p:sldId id="274" r:id="rId9"/>
    <p:sldId id="26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FF"/>
    <a:srgbClr val="0F4D10"/>
    <a:srgbClr val="008000"/>
    <a:srgbClr val="151515"/>
    <a:srgbClr val="242424"/>
    <a:srgbClr val="000000"/>
    <a:srgbClr val="4444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45" autoAdjust="0"/>
    <p:restoredTop sz="94556" autoAdjust="0"/>
  </p:normalViewPr>
  <p:slideViewPr>
    <p:cSldViewPr>
      <p:cViewPr varScale="1">
        <p:scale>
          <a:sx n="69" d="100"/>
          <a:sy n="69" d="100"/>
        </p:scale>
        <p:origin x="-780" y="-90"/>
      </p:cViewPr>
      <p:guideLst>
        <p:guide orient="horz" pos="346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DC6349F-E56A-4AFF-A832-AD8914B7B908}" type="datetimeFigureOut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ADBE800-0176-4879-B9F4-40BD1755F4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251D4-2322-4EAB-9617-7AFE96A9F55F}" type="datetimeFigureOut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4C92C-DE72-49CB-B367-CCE7CB1197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C779C-639D-4564-ADDE-5222D02CE1BF}" type="datetimeFigureOut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4D165-0E4D-4281-B607-C67D514DC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7921F-0C13-474C-8701-89D8D75496F1}" type="datetimeFigureOut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61C65-8F4B-41A3-827D-EFD68C5CBD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29342-2A7B-4DAA-9CC2-DB9C9BC49078}" type="datetimeFigureOut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766CF-82EE-4C8D-A57B-D4538651E6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7F148-577E-4F13-B4BC-69BDE464B147}" type="datetimeFigureOut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CDA94-AE98-4A42-AC90-5EBB701D2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49C7F-1061-4814-A1C6-BBA19F25123B}" type="datetimeFigureOut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26367-57A5-43A3-B25A-6E8C749A41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51E18-9475-403C-BF8C-060F30F724FD}" type="datetimeFigureOut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1495-B014-4B2B-8738-F2C1EA06A8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34C35-484C-4B8A-86E5-90C9AE86B441}" type="datetimeFigureOut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8D51B-FD2F-4452-B70E-10428F9EA7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A0266-396C-4240-8814-E7EE94C2C993}" type="datetimeFigureOut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CB534-9E7A-4E7D-B1B5-6199846CCA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57B88-5855-46E7-B14D-146C347C9C53}" type="datetimeFigureOut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314DA-5CD0-4548-8011-3F95E7C3F9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C64A0-85E0-4006-994A-99AF87B7BF55}" type="datetimeFigureOut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4721E-F9BF-4081-82BF-238E8572E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6BA8E0-A886-42A7-BCDA-D752C5A965D4}" type="datetimeFigureOut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40FE2C-833E-4C53-9043-629322675E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9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.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5</a:t>
            </a:r>
            <a:r>
              <a:rPr lang="ru-RU" sz="3000" b="1">
                <a:solidFill>
                  <a:srgbClr val="151515"/>
                </a:solidFill>
              </a:rPr>
              <a:t>.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 Развёртки многогранников</a:t>
            </a:r>
          </a:p>
        </p:txBody>
      </p:sp>
      <p:sp>
        <p:nvSpPr>
          <p:cNvPr id="14338" name="TextBox 10"/>
          <p:cNvSpPr txBox="1">
            <a:spLocks noChangeArrowheads="1"/>
          </p:cNvSpPr>
          <p:nvPr/>
        </p:nvSpPr>
        <p:spPr bwMode="auto">
          <a:xfrm>
            <a:off x="0" y="6334125"/>
            <a:ext cx="205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F4D10"/>
                </a:solidFill>
                <a:latin typeface="Verdana" pitchFamily="34" charset="0"/>
              </a:rPr>
              <a:t>Школа 2100</a:t>
            </a:r>
          </a:p>
          <a:p>
            <a:r>
              <a:rPr lang="en-US" sz="1400" b="1">
                <a:solidFill>
                  <a:srgbClr val="0F4D10"/>
                </a:solidFill>
                <a:latin typeface="Verdana" pitchFamily="34" charset="0"/>
              </a:rPr>
              <a:t>school2100.ru</a:t>
            </a:r>
            <a:endParaRPr lang="ru-RU" sz="1400" b="1">
              <a:solidFill>
                <a:srgbClr val="0F4D10"/>
              </a:solidFill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9525"/>
            <a:ext cx="3132138" cy="827088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Презентация для учебника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Козлова С. А., Рубин А. Г.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2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»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0" y="2484438"/>
            <a:ext cx="9144000" cy="10064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IX</a:t>
            </a:r>
            <a:r>
              <a:rPr lang="ru-RU" sz="3000" b="1">
                <a:solidFill>
                  <a:srgbClr val="151515"/>
                </a:solidFill>
              </a:rPr>
              <a:t>. 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ГЕОМЕТРИЧЕСКИЕ</a:t>
            </a:r>
            <a:endParaRPr lang="en-US" sz="30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И КОМБИНАТОРНЫЕ ЗАДАЧИ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3478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Если 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разрезать</a:t>
            </a:r>
            <a:endParaRPr lang="ru-RU" sz="3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поверхность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многогранника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по некоторым 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рёбрам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то иногда её удаётся развернуть</a:t>
            </a: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в некоторую плоскую</a:t>
            </a:r>
            <a:r>
              <a:rPr lang="en-US" sz="30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фигуру.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Эта</a:t>
            </a:r>
            <a:r>
              <a:rPr lang="en-US" sz="30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плоская фигура называется</a:t>
            </a:r>
          </a:p>
          <a:p>
            <a:pPr algn="ctr"/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развёрткой многогранника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3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36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0" y="74613"/>
            <a:ext cx="3132138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Развёртки многогранников</a:t>
            </a:r>
          </a:p>
        </p:txBody>
      </p:sp>
      <p:sp>
        <p:nvSpPr>
          <p:cNvPr id="15364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Развёртка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многогранника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 левом чертеже изображён тетраэдр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РАВС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у которого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АВ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ВС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=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АС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РВ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РС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1638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0" y="74613"/>
            <a:ext cx="3132138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Развёртки многогранников</a:t>
            </a:r>
          </a:p>
        </p:txBody>
      </p:sp>
      <p:sp>
        <p:nvSpPr>
          <p:cNvPr id="16388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Развёртка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тетраэдра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0825" y="2176463"/>
            <a:ext cx="8642350" cy="738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Разрежем его по рёбрам </a:t>
            </a:r>
            <a:r>
              <a:rPr lang="ru-RU" sz="24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4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РВ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4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ВС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 и развернём. </a:t>
            </a:r>
            <a:r>
              <a:rPr lang="ru-RU">
                <a:latin typeface="Verdana" pitchFamily="34" charset="0"/>
                <a:ea typeface="Verdana" pitchFamily="34" charset="0"/>
                <a:cs typeface="Verdana" pitchFamily="34" charset="0"/>
              </a:rPr>
              <a:t>Получится развёртка тетраэдра, изображённая на среднем чертеже.</a:t>
            </a:r>
            <a:endParaRPr lang="en-US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2960688"/>
            <a:ext cx="8642350" cy="738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Если разрезать тетраэдр по рёбрам </a:t>
            </a:r>
            <a:r>
              <a:rPr lang="ru-RU" sz="24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4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РВ</a:t>
            </a:r>
            <a:r>
              <a:rPr lang="ru-RU" sz="240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24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ВС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>
                <a:latin typeface="Verdana" pitchFamily="34" charset="0"/>
                <a:ea typeface="Verdana" pitchFamily="34" charset="0"/>
                <a:cs typeface="Verdana" pitchFamily="34" charset="0"/>
              </a:rPr>
              <a:t>то получится другая развёртка – изображённая на правом чертеже.</a:t>
            </a:r>
            <a:endParaRPr lang="en-US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675" y="3790950"/>
            <a:ext cx="7696200" cy="30130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Взяв развёртку многогранника,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можно склеить многогранник.</a:t>
            </a:r>
          </a:p>
        </p:txBody>
      </p:sp>
      <p:pic>
        <p:nvPicPr>
          <p:cNvPr id="17410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7"/>
          <p:cNvSpPr txBox="1">
            <a:spLocks noChangeArrowheads="1"/>
          </p:cNvSpPr>
          <p:nvPr/>
        </p:nvSpPr>
        <p:spPr bwMode="auto">
          <a:xfrm>
            <a:off x="0" y="74613"/>
            <a:ext cx="3132138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Развёртки многогранников</a:t>
            </a:r>
          </a:p>
        </p:txBody>
      </p:sp>
      <p:sp>
        <p:nvSpPr>
          <p:cNvPr id="17412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Склейка многогранника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из его развёртки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675" y="3790950"/>
            <a:ext cx="7696200" cy="30130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2317750"/>
            <a:ext cx="8642350" cy="12461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Для этого можно воспользоваться клейкой лентой или оставить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для склеивания возле некоторых сторон развёртки узкие полоски бумаги.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 развёртке выпуклого многогранника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по одному разу встретятся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отпечатки всех его граней.</a:t>
            </a:r>
          </a:p>
        </p:txBody>
      </p:sp>
      <p:pic>
        <p:nvPicPr>
          <p:cNvPr id="18434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7"/>
          <p:cNvSpPr txBox="1">
            <a:spLocks noChangeArrowheads="1"/>
          </p:cNvSpPr>
          <p:nvPr/>
        </p:nvSpPr>
        <p:spPr bwMode="auto">
          <a:xfrm>
            <a:off x="0" y="74613"/>
            <a:ext cx="3132138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Развёртки многогранников</a:t>
            </a:r>
          </a:p>
        </p:txBody>
      </p:sp>
      <p:sp>
        <p:nvSpPr>
          <p:cNvPr id="18436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«Невозможные» развёртки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3892550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413" y="5549900"/>
            <a:ext cx="8639175" cy="12541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2587625"/>
            <a:ext cx="8642350" cy="12461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Но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не всякая плоская фигура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составленная из взятых по одному разу отпечатков граней,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является развёрткой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!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4373563"/>
            <a:ext cx="8642350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Каждая из изображённых на чертежах ниже фигур состоит из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шести равных квадратов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но ни одна из них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не является развёрткой куба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21701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Если попытаться склеить куб из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левой фигуры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то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придётся склеивать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между собой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отмеченные отрезки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При этом возникнут возможные грани –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пятиугольники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которые нечем заклеить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19458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7"/>
          <p:cNvSpPr txBox="1">
            <a:spLocks noChangeArrowheads="1"/>
          </p:cNvSpPr>
          <p:nvPr/>
        </p:nvSpPr>
        <p:spPr bwMode="auto">
          <a:xfrm>
            <a:off x="0" y="74613"/>
            <a:ext cx="3132138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Развёртки многогранников</a:t>
            </a:r>
          </a:p>
        </p:txBody>
      </p:sp>
      <p:sp>
        <p:nvSpPr>
          <p:cNvPr id="19460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«Невозможные» развёртки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413" y="3524250"/>
            <a:ext cx="8639175" cy="12541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29400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Если попытаться склеить куб из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правой фигуры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то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придётся перегибать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её по прямым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проходящим через отмеченные отрезки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Но после любого перегиба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по одной из таких прямых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осуществить перегиб по второй прямой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уже будет не возможно.</a:t>
            </a:r>
          </a:p>
        </p:txBody>
      </p:sp>
      <p:pic>
        <p:nvPicPr>
          <p:cNvPr id="2048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Box 7"/>
          <p:cNvSpPr txBox="1">
            <a:spLocks noChangeArrowheads="1"/>
          </p:cNvSpPr>
          <p:nvPr/>
        </p:nvSpPr>
        <p:spPr bwMode="auto">
          <a:xfrm>
            <a:off x="0" y="74613"/>
            <a:ext cx="3132138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Развёртки многогранников</a:t>
            </a:r>
          </a:p>
        </p:txBody>
      </p:sp>
      <p:sp>
        <p:nvSpPr>
          <p:cNvPr id="20484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«Невозможные» развёртки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413" y="4289425"/>
            <a:ext cx="8640762" cy="12541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5700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Если фигура имеет </a:t>
            </a:r>
            <a:r>
              <a:rPr lang="ru-RU" sz="24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внутреннюю вершину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, аналогичную отмеченной вершине</a:t>
            </a:r>
          </a:p>
          <a:p>
            <a:pPr algn="ctr"/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на правом чертеже, то </a:t>
            </a:r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такая фигура</a:t>
            </a:r>
          </a:p>
          <a:p>
            <a:pPr algn="ctr"/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не может быть развёрткой многогранника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2150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Box 7"/>
          <p:cNvSpPr txBox="1">
            <a:spLocks noChangeArrowheads="1"/>
          </p:cNvSpPr>
          <p:nvPr/>
        </p:nvSpPr>
        <p:spPr bwMode="auto">
          <a:xfrm>
            <a:off x="0" y="74613"/>
            <a:ext cx="3132138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Развёртки многогранников</a:t>
            </a:r>
          </a:p>
        </p:txBody>
      </p:sp>
      <p:sp>
        <p:nvSpPr>
          <p:cNvPr id="21508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Развёртки, имеющие внутреннюю вершину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413" y="2889250"/>
            <a:ext cx="8640762" cy="125571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4205288"/>
            <a:ext cx="8642350" cy="2509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100">
                <a:latin typeface="Verdana" pitchFamily="34" charset="0"/>
                <a:ea typeface="Verdana" pitchFamily="34" charset="0"/>
                <a:cs typeface="Verdana" pitchFamily="34" charset="0"/>
              </a:rPr>
              <a:t>При рассмотрении фигуры на правом чертеже предполагается, что развёртку можно</a:t>
            </a:r>
          </a:p>
          <a:p>
            <a:pPr algn="ctr"/>
            <a:r>
              <a:rPr lang="ru-RU" sz="2100">
                <a:latin typeface="Verdana" pitchFamily="34" charset="0"/>
                <a:ea typeface="Verdana" pitchFamily="34" charset="0"/>
                <a:cs typeface="Verdana" pitchFamily="34" charset="0"/>
              </a:rPr>
              <a:t>только перегибать по изображённым на ней отрезкам.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100">
                <a:latin typeface="Verdana" pitchFamily="34" charset="0"/>
                <a:ea typeface="Verdana" pitchFamily="34" charset="0"/>
                <a:cs typeface="Verdana" pitchFamily="34" charset="0"/>
              </a:rPr>
              <a:t>Если же разрешить проводить</a:t>
            </a:r>
          </a:p>
          <a:p>
            <a:pPr algn="ctr"/>
            <a:r>
              <a:rPr lang="ru-RU" sz="2100">
                <a:latin typeface="Verdana" pitchFamily="34" charset="0"/>
                <a:ea typeface="Verdana" pitchFamily="34" charset="0"/>
                <a:cs typeface="Verdana" pitchFamily="34" charset="0"/>
              </a:rPr>
              <a:t>по некоторым из них разрезы, то из некоторых фигур</a:t>
            </a:r>
          </a:p>
          <a:p>
            <a:pPr algn="ctr"/>
            <a:r>
              <a:rPr lang="ru-RU" sz="2100">
                <a:latin typeface="Verdana" pitchFamily="34" charset="0"/>
                <a:ea typeface="Verdana" pitchFamily="34" charset="0"/>
                <a:cs typeface="Verdana" pitchFamily="34" charset="0"/>
              </a:rPr>
              <a:t>с внутренними вершинами</a:t>
            </a:r>
          </a:p>
          <a:p>
            <a:pPr algn="ctr"/>
            <a:r>
              <a:rPr lang="ru-RU" sz="2100">
                <a:latin typeface="Verdana" pitchFamily="34" charset="0"/>
                <a:ea typeface="Verdana" pitchFamily="34" charset="0"/>
                <a:cs typeface="Verdana" pitchFamily="34" charset="0"/>
              </a:rPr>
              <a:t>можно склеить невыпуклый многогранник.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ПРОВЕРЬТЕ СЕБЯ</a:t>
            </a:r>
          </a:p>
        </p:txBody>
      </p:sp>
      <p:sp>
        <p:nvSpPr>
          <p:cNvPr id="22530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Ответьте на следующие вопросы: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Делимость.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Свойства делимости</a:t>
            </a:r>
          </a:p>
        </p:txBody>
      </p:sp>
      <p:pic>
        <p:nvPicPr>
          <p:cNvPr id="22532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ПРОВЕРЬТЕ СЕБЯ</a:t>
            </a:r>
          </a:p>
        </p:txBody>
      </p:sp>
      <p:sp>
        <p:nvSpPr>
          <p:cNvPr id="22534" name="TextBox 14"/>
          <p:cNvSpPr txBox="1">
            <a:spLocks noChangeArrowheads="1"/>
          </p:cNvSpPr>
          <p:nvPr/>
        </p:nvSpPr>
        <p:spPr bwMode="auto">
          <a:xfrm>
            <a:off x="250825" y="1763713"/>
            <a:ext cx="8640763" cy="10160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Ниже изображены две развёртки выпуклых многогранников. Установите вид этих многогранников, количество вершин, рёбер и граней, которые они имеют.</a:t>
            </a:r>
          </a:p>
        </p:txBody>
      </p:sp>
      <p:sp>
        <p:nvSpPr>
          <p:cNvPr id="22535" name="TextBox 15"/>
          <p:cNvSpPr txBox="1">
            <a:spLocks noChangeArrowheads="1"/>
          </p:cNvSpPr>
          <p:nvPr/>
        </p:nvSpPr>
        <p:spPr bwMode="auto">
          <a:xfrm>
            <a:off x="0" y="74613"/>
            <a:ext cx="3132138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Развёртки многогранников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2843213"/>
            <a:ext cx="4805363" cy="36004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11750" y="2844800"/>
            <a:ext cx="3767138" cy="35988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2005</TotalTime>
  <Words>349</Words>
  <Application>Microsoft Office PowerPoint</Application>
  <PresentationFormat>Экран (4:3)</PresentationFormat>
  <Paragraphs>74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Calibri</vt:lpstr>
      <vt:lpstr>Arial</vt:lpstr>
      <vt:lpstr>Verdana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www.PHILka.RU</cp:lastModifiedBy>
  <cp:revision>268</cp:revision>
  <dcterms:created xsi:type="dcterms:W3CDTF">2012-12-15T11:02:59Z</dcterms:created>
  <dcterms:modified xsi:type="dcterms:W3CDTF">2014-02-19T15:41:48Z</dcterms:modified>
</cp:coreProperties>
</file>